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257" r:id="rId4"/>
    <p:sldId id="259" r:id="rId5"/>
    <p:sldId id="260" r:id="rId6"/>
    <p:sldId id="261" r:id="rId7"/>
    <p:sldId id="270" r:id="rId8"/>
    <p:sldId id="269" r:id="rId9"/>
    <p:sldId id="271" r:id="rId10"/>
    <p:sldId id="263" r:id="rId11"/>
    <p:sldId id="268" r:id="rId12"/>
    <p:sldId id="266" r:id="rId13"/>
    <p:sldId id="267" r:id="rId14"/>
    <p:sldId id="264" r:id="rId15"/>
    <p:sldId id="265" r:id="rId16"/>
    <p:sldId id="272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43"/>
    <p:restoredTop sz="93333"/>
  </p:normalViewPr>
  <p:slideViewPr>
    <p:cSldViewPr snapToGrid="0" snapToObjects="1">
      <p:cViewPr>
        <p:scale>
          <a:sx n="110" d="100"/>
          <a:sy n="110" d="100"/>
        </p:scale>
        <p:origin x="2016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1A0F17-DA03-2143-A832-A580D3B79A7A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41F3E6-86B3-D045-B7DC-472092ADBA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69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1F3E6-86B3-D045-B7DC-472092ADBA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04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1F3E6-86B3-D045-B7DC-472092ADBA3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018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1F3E6-86B3-D045-B7DC-472092ADBA3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19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Hunan: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akkermansia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muciniphila</a:t>
            </a:r>
            <a:r>
              <a:rPr lang="zh-CN" alt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Bacteroides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uniformis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1F3E6-86B3-D045-B7DC-472092ADBA3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213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Hunan:</a:t>
            </a:r>
            <a:r>
              <a:rPr lang="zh-CN" altLang="en-US" dirty="0"/>
              <a:t> </a:t>
            </a: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mainly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  <a:r>
              <a:rPr lang="zh-CN" altLang="en-US" dirty="0"/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akkermansia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muciniphila</a:t>
            </a:r>
            <a:r>
              <a:rPr lang="zh-CN" alt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Bacteroides</a:t>
            </a:r>
            <a:r>
              <a:rPr lang="zh-CN" altLang="en-US" sz="1200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2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uniformis</a:t>
            </a:r>
            <a:endParaRPr lang="en-US" sz="12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41F3E6-86B3-D045-B7DC-472092ADBA3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95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082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1766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49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356D5-646E-2543-ACA8-D35BF89E40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83F6F4-33F9-7B44-B553-33E01AF455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6CE7D-E54A-2C40-9C65-3BA836C1C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B76D1F-3DE7-2E48-AC9B-CCAC353AE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A88B7-F7C4-1449-AE87-E2230DB1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6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B8777-154A-304D-9096-B67D4F09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1BED9-0E49-0E4F-9E76-2B44E30B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8DDE1-A523-C948-AF68-53DBAEAF0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F8C43-67A2-3246-A5C9-90BC6F2C5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D4CC7-6D26-F840-B16C-CAD5DCFA3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292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5090-F14F-EE4A-B4F5-7D1125872B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6E9A6B-F863-0143-91F7-4A2A00902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61585-858A-A240-B8CA-1FD3A55CD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5E6D7-DF97-404F-9643-F97D0C8EC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E0972-B3D7-8644-9688-D73B06D4A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6232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17E53-B4D7-8F41-A358-34ECC2BDC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9B8AB-27FB-6F4C-A10D-C0EED03812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680A1-ACE1-564D-A872-5E0FAF5D8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0E61C-2344-F848-B671-B1618C038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1D172-1F61-3F49-ACCD-368BA1A54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76FBC-897C-A644-8001-E0889F72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975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DD368-848A-B147-AA40-449C97730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B9D04-5E0D-C845-A9B1-6CB93C775B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9056E-5BAB-C24F-9514-B800B8216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CB375C-94BA-E140-98CF-260B3C784F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9B6779-9144-8A42-B78C-4E4E31E8A3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CBE5E38-850D-F74C-814C-EBAEBB70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78D959-9B2E-8A4B-9432-1245E60BC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E8D1D1C-91C5-D846-B4A4-2B7967926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551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15854-6584-A343-832D-48CBCBF3A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CD246-B9AA-5F47-AD1C-E1F042C41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C773EC-9D16-6341-B804-135464C58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770CF4-8AAF-254E-861A-F1155E1A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2885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BAA821-5592-DF44-901C-39EA56CCB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5E62E8-F6DD-A046-AE57-20156E9C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C6718-11AC-A94D-8A31-7C31AFE40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452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6A789-F17D-EF4E-BFBA-5F378FFCD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9F59C-7CDA-AB46-8D0D-520F9A458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80C1F-56A7-0642-A8DB-D1835EB9F7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B9D993-E807-FC45-A31A-7C7C43D111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D7313-BE17-F04F-A3FE-6BE182CCD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6E629-886B-5D46-A0BE-131466AD4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278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620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BA3A4-5E60-1442-AC6B-74A3B28CF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E9B256-B680-234E-AD04-AB5650DE7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1510D-D705-D547-B9B2-939BD4481D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935CAA-76AD-2F47-94B5-F0B17E796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41B4FB-B3C7-3643-A8AD-15429E8DA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4997C-BDA0-574D-9287-CF25DD4B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9219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9D5A1-3720-3344-9D80-1100387B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DF9FDB-AB13-A548-90E4-7A0A37DB95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62366-C319-6F41-8A75-0AE75A2D4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2A096-3251-6C4D-85CC-682EB98E28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905BA8-49DC-2F47-AF04-B1D50811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7359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C124A2A-0549-3A43-A1A3-762B14DF2F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A955D-9886-9F41-8ADC-CC3301510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3C2D37-2AE5-6C45-9C9E-FD557C9B8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C2CF64-69EA-EA43-8173-4F5A4B601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A80A55-61D0-F342-8F59-2F64F0B90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768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70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853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2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38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826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740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32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22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32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37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8E378-F94D-5A42-A600-5F61C6C5C2F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A985FA-99CF-7E4B-8E68-ADDB358218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36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C8525D-6928-B945-850A-089B04D32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D4F48-8A1D-7845-8DA9-059DA7E56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6A8CB5-1064-9543-B6CE-E99A806E53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32BBB-B38C-9C46-BB90-A2640BF8E222}" type="datetimeFigureOut">
              <a:rPr lang="en-US" smtClean="0"/>
              <a:t>4/4/21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B4295-4EB0-8A41-B9A6-40F1EFCAC6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57ACE-93A0-CC42-BAED-043A7BAD74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A87B7-A2EA-E842-84A2-C0E0E0FB6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84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sentini Associates - Memorial Sloan-Kettering Cancer Center, Mortimer B.  Zuckerman Research Center">
            <a:extLst>
              <a:ext uri="{FF2B5EF4-FFF2-40B4-BE49-F238E27FC236}">
                <a16:creationId xmlns:a16="http://schemas.microsoft.com/office/drawing/2014/main" id="{EDE91BE4-50EB-FD49-903F-5C5997D39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511" y="0"/>
            <a:ext cx="43864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E3ABB-8F1A-6546-9E52-8EFF1182E952}"/>
              </a:ext>
            </a:extLst>
          </p:cNvPr>
          <p:cNvSpPr txBox="1"/>
          <p:nvPr/>
        </p:nvSpPr>
        <p:spPr>
          <a:xfrm>
            <a:off x="31652" y="1358772"/>
            <a:ext cx="456136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Dynamics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missing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link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understanding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microbiota-dependent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heterogeneity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prebiotic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responses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9DD5BD-3510-AA4E-BA32-B4BFB181C8BD}"/>
              </a:ext>
            </a:extLst>
          </p:cNvPr>
          <p:cNvSpPr txBox="1"/>
          <p:nvPr/>
        </p:nvSpPr>
        <p:spPr>
          <a:xfrm>
            <a:off x="206525" y="3429000"/>
            <a:ext cx="43864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Chen</a:t>
            </a:r>
            <a:r>
              <a:rPr lang="zh-CN" altLang="en-US" sz="2000" dirty="0"/>
              <a:t> </a:t>
            </a:r>
            <a:r>
              <a:rPr lang="en-US" altLang="zh-CN" sz="2000" dirty="0"/>
              <a:t>Liao,</a:t>
            </a:r>
            <a:r>
              <a:rPr lang="zh-CN" altLang="en-US" sz="2000" dirty="0"/>
              <a:t> </a:t>
            </a:r>
            <a:r>
              <a:rPr lang="en-US" altLang="zh-CN" sz="2000" dirty="0"/>
              <a:t>Ph.D.,</a:t>
            </a:r>
            <a:r>
              <a:rPr lang="zh-CN" altLang="en-US" sz="2000" dirty="0"/>
              <a:t> </a:t>
            </a:r>
            <a:r>
              <a:rPr lang="en-US" altLang="zh-CN" sz="2000" dirty="0"/>
              <a:t>Joao</a:t>
            </a:r>
            <a:r>
              <a:rPr lang="zh-CN" altLang="en-US" sz="2000" dirty="0"/>
              <a:t> </a:t>
            </a:r>
            <a:r>
              <a:rPr lang="en-US" altLang="zh-CN" sz="2000" dirty="0"/>
              <a:t>Xavier</a:t>
            </a:r>
            <a:r>
              <a:rPr lang="zh-CN" altLang="en-US" sz="2000" dirty="0"/>
              <a:t> </a:t>
            </a:r>
            <a:r>
              <a:rPr lang="en-US" altLang="zh-CN" sz="2000" dirty="0"/>
              <a:t>Lab</a:t>
            </a:r>
          </a:p>
          <a:p>
            <a:r>
              <a:rPr lang="en-US" altLang="zh-CN" sz="1600" dirty="0"/>
              <a:t>Program</a:t>
            </a:r>
            <a:r>
              <a:rPr lang="zh-CN" altLang="en-US" sz="1600" dirty="0"/>
              <a:t> </a:t>
            </a:r>
            <a:r>
              <a:rPr lang="en-US" altLang="zh-CN" sz="1600" dirty="0"/>
              <a:t>for</a:t>
            </a:r>
            <a:r>
              <a:rPr lang="zh-CN" altLang="en-US" sz="1600" dirty="0"/>
              <a:t> </a:t>
            </a:r>
            <a:r>
              <a:rPr lang="en-US" altLang="zh-CN" sz="1600" dirty="0"/>
              <a:t>Computational</a:t>
            </a:r>
            <a:r>
              <a:rPr lang="zh-CN" altLang="en-US" sz="1600" dirty="0"/>
              <a:t> </a:t>
            </a:r>
            <a:r>
              <a:rPr lang="en-US" altLang="zh-CN" sz="1600" dirty="0"/>
              <a:t>and</a:t>
            </a:r>
            <a:r>
              <a:rPr lang="zh-CN" altLang="en-US" sz="1600" dirty="0"/>
              <a:t> </a:t>
            </a:r>
            <a:r>
              <a:rPr lang="en-US" altLang="zh-CN" sz="1600" dirty="0"/>
              <a:t>Systems</a:t>
            </a:r>
            <a:r>
              <a:rPr lang="zh-CN" altLang="en-US" sz="1600" dirty="0"/>
              <a:t> </a:t>
            </a:r>
            <a:r>
              <a:rPr lang="en-US" altLang="zh-CN" sz="1600" dirty="0"/>
              <a:t>Biology</a:t>
            </a:r>
          </a:p>
          <a:p>
            <a:r>
              <a:rPr lang="en-US" altLang="zh-CN" sz="1600" dirty="0"/>
              <a:t>Memorial</a:t>
            </a:r>
            <a:r>
              <a:rPr lang="zh-CN" altLang="en-US" sz="1600" dirty="0"/>
              <a:t> </a:t>
            </a:r>
            <a:r>
              <a:rPr lang="en-US" altLang="zh-CN" sz="1600" dirty="0"/>
              <a:t>Sloan</a:t>
            </a:r>
            <a:r>
              <a:rPr lang="zh-CN" altLang="en-US" sz="1600" dirty="0"/>
              <a:t> </a:t>
            </a:r>
            <a:r>
              <a:rPr lang="en-US" altLang="zh-CN" sz="1600" dirty="0"/>
              <a:t>Kettering</a:t>
            </a:r>
            <a:r>
              <a:rPr lang="zh-CN" altLang="en-US" sz="1600" dirty="0"/>
              <a:t> </a:t>
            </a:r>
            <a:r>
              <a:rPr lang="en-US" altLang="zh-CN" sz="1600" dirty="0"/>
              <a:t>Cancer</a:t>
            </a:r>
            <a:r>
              <a:rPr lang="zh-CN" altLang="en-US" sz="1600" dirty="0"/>
              <a:t> </a:t>
            </a:r>
            <a:r>
              <a:rPr lang="en-US" altLang="zh-CN" sz="1600" dirty="0"/>
              <a:t>Center,</a:t>
            </a:r>
            <a:r>
              <a:rPr lang="zh-CN" altLang="en-US" sz="1600" dirty="0"/>
              <a:t> </a:t>
            </a:r>
            <a:r>
              <a:rPr lang="en-US" altLang="zh-CN" sz="1600" dirty="0"/>
              <a:t>New</a:t>
            </a:r>
            <a:r>
              <a:rPr lang="zh-CN" altLang="en-US" sz="1600" dirty="0"/>
              <a:t> </a:t>
            </a:r>
            <a:r>
              <a:rPr lang="en-US" altLang="zh-CN" sz="1600" dirty="0"/>
              <a:t>York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169663-6275-344A-A204-A78DF0762C34}"/>
              </a:ext>
            </a:extLst>
          </p:cNvPr>
          <p:cNvSpPr/>
          <p:nvPr/>
        </p:nvSpPr>
        <p:spPr>
          <a:xfrm>
            <a:off x="206525" y="4555577"/>
            <a:ext cx="35515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u="sng" dirty="0"/>
              <a:t>In</a:t>
            </a:r>
            <a:r>
              <a:rPr lang="zh-CN" altLang="en-US" sz="1600" b="1" u="sng" dirty="0"/>
              <a:t> </a:t>
            </a:r>
            <a:r>
              <a:rPr lang="en-US" altLang="zh-CN" sz="1600" b="1" u="sng" dirty="0"/>
              <a:t>collaboration</a:t>
            </a:r>
            <a:r>
              <a:rPr lang="zh-CN" altLang="en-US" sz="1600" b="1" u="sng" dirty="0"/>
              <a:t> </a:t>
            </a:r>
            <a:r>
              <a:rPr lang="en-US" altLang="zh-CN" sz="1600" b="1" u="sng" dirty="0"/>
              <a:t>with</a:t>
            </a:r>
            <a:r>
              <a:rPr lang="zh-CN" altLang="en-US" sz="1600" b="1" u="sng" dirty="0"/>
              <a:t> </a:t>
            </a:r>
            <a:r>
              <a:rPr lang="en-US" altLang="zh-CN" sz="1600" b="1" u="sng" dirty="0"/>
              <a:t>Dai</a:t>
            </a:r>
            <a:r>
              <a:rPr lang="zh-CN" altLang="en-US" sz="1600" b="1" u="sng" dirty="0"/>
              <a:t> </a:t>
            </a:r>
            <a:r>
              <a:rPr lang="en-US" altLang="zh-CN" sz="1600" b="1" u="sng" dirty="0"/>
              <a:t>Lab,</a:t>
            </a:r>
            <a:r>
              <a:rPr lang="zh-CN" altLang="en-US" sz="1600" b="1" u="sng" dirty="0"/>
              <a:t> </a:t>
            </a:r>
            <a:r>
              <a:rPr lang="en-US" altLang="zh-CN" sz="1600" b="1" u="sng" dirty="0"/>
              <a:t>Shenzhen</a:t>
            </a:r>
            <a:endParaRPr lang="en-US" sz="1600" b="1" u="sng" dirty="0"/>
          </a:p>
        </p:txBody>
      </p:sp>
    </p:spTree>
    <p:extLst>
      <p:ext uri="{BB962C8B-B14F-4D97-AF65-F5344CB8AC3E}">
        <p14:creationId xmlns:p14="http://schemas.microsoft.com/office/powerpoint/2010/main" val="1089698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8CE2C2-BCB5-0544-8E6B-EB046D286746}"/>
              </a:ext>
            </a:extLst>
          </p:cNvPr>
          <p:cNvSpPr txBox="1"/>
          <p:nvPr/>
        </p:nvSpPr>
        <p:spPr>
          <a:xfrm>
            <a:off x="107863" y="113755"/>
            <a:ext cx="83142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few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inulin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responders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dominate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microbiota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responses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rrow&#10;&#10;Description automatically generated with medium confidence">
            <a:extLst>
              <a:ext uri="{FF2B5EF4-FFF2-40B4-BE49-F238E27FC236}">
                <a16:creationId xmlns:a16="http://schemas.microsoft.com/office/drawing/2014/main" id="{53E0D0F3-8A99-7B48-9A38-39D6B36D2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431" y="934439"/>
            <a:ext cx="2357061" cy="547669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9C91040-B184-CF45-BA60-B5D15A5CB833}"/>
              </a:ext>
            </a:extLst>
          </p:cNvPr>
          <p:cNvGrpSpPr/>
          <p:nvPr/>
        </p:nvGrpSpPr>
        <p:grpSpPr>
          <a:xfrm>
            <a:off x="2482972" y="3552471"/>
            <a:ext cx="2482437" cy="2434002"/>
            <a:chOff x="2482972" y="3552471"/>
            <a:chExt cx="2482437" cy="2434002"/>
          </a:xfrm>
        </p:grpSpPr>
        <p:pic>
          <p:nvPicPr>
            <p:cNvPr id="17" name="Picture 16" descr="Chart, line chart&#10;&#10;Description automatically generated">
              <a:extLst>
                <a:ext uri="{FF2B5EF4-FFF2-40B4-BE49-F238E27FC236}">
                  <a16:creationId xmlns:a16="http://schemas.microsoft.com/office/drawing/2014/main" id="{0B5F17BB-C498-BC40-978F-C7F61ABD1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171" y="3552471"/>
              <a:ext cx="2025238" cy="2434002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C9CCBDF-DBA7-6E40-AA0A-775321E3014A}"/>
                </a:ext>
              </a:extLst>
            </p:cNvPr>
            <p:cNvCxnSpPr>
              <a:cxnSpLocks/>
            </p:cNvCxnSpPr>
            <p:nvPr/>
          </p:nvCxnSpPr>
          <p:spPr>
            <a:xfrm>
              <a:off x="2482972" y="4632158"/>
              <a:ext cx="397041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w="lg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D20DA3F-B67B-BA4F-BB62-8E1694FBBA33}"/>
              </a:ext>
            </a:extLst>
          </p:cNvPr>
          <p:cNvGrpSpPr/>
          <p:nvPr/>
        </p:nvGrpSpPr>
        <p:grpSpPr>
          <a:xfrm>
            <a:off x="3772304" y="1002116"/>
            <a:ext cx="5174925" cy="5409022"/>
            <a:chOff x="3772304" y="1002116"/>
            <a:chExt cx="5174925" cy="540902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DD915A8-51F3-5D49-8B4C-C42EC4C0919B}"/>
                </a:ext>
              </a:extLst>
            </p:cNvPr>
            <p:cNvSpPr txBox="1"/>
            <p:nvPr/>
          </p:nvSpPr>
          <p:spPr>
            <a:xfrm>
              <a:off x="3772304" y="1002116"/>
              <a:ext cx="51749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/>
                <a:t>Use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responders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(</a:t>
              </a:r>
              <a:r>
                <a:rPr lang="en-US" altLang="zh-CN" sz="2000" u="sng" dirty="0"/>
                <a:t>relative</a:t>
              </a:r>
              <a:r>
                <a:rPr lang="zh-CN" altLang="en-US" sz="2000" u="sng" dirty="0"/>
                <a:t> </a:t>
              </a:r>
              <a:r>
                <a:rPr lang="en-US" altLang="zh-CN" sz="2000" u="sng" dirty="0"/>
                <a:t>abundance</a:t>
              </a:r>
              <a:r>
                <a:rPr lang="en-US" altLang="zh-CN" sz="2000" dirty="0"/>
                <a:t>)</a:t>
              </a:r>
              <a:r>
                <a:rPr lang="zh-CN" altLang="en-US" sz="2000" dirty="0"/>
                <a:t>  </a:t>
              </a:r>
              <a:r>
                <a:rPr lang="en-US" altLang="zh-CN" sz="2000" dirty="0"/>
                <a:t>to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predict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mean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microbiota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response</a:t>
              </a:r>
              <a:r>
                <a:rPr lang="zh-CN" altLang="en-US" sz="2000" dirty="0"/>
                <a:t> </a:t>
              </a:r>
              <a:r>
                <a:rPr lang="en-US" altLang="zh-CN" sz="2000" dirty="0"/>
                <a:t>(</a:t>
              </a:r>
              <a:r>
                <a:rPr lang="en-US" altLang="zh-CN" sz="2000" u="sng" dirty="0"/>
                <a:t>absolute</a:t>
              </a:r>
              <a:r>
                <a:rPr lang="zh-CN" altLang="en-US" sz="2000" u="sng" dirty="0"/>
                <a:t> </a:t>
              </a:r>
              <a:r>
                <a:rPr lang="en-US" altLang="zh-CN" sz="2000" u="sng" dirty="0"/>
                <a:t>abundance</a:t>
              </a:r>
              <a:r>
                <a:rPr lang="en-US" altLang="zh-CN" sz="2000" dirty="0"/>
                <a:t>)</a:t>
              </a:r>
              <a:endParaRPr lang="en-US" sz="2000" dirty="0"/>
            </a:p>
          </p:txBody>
        </p:sp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22ED28DE-9C1E-EB42-AD3A-09DF08E0C9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94637" y="1948007"/>
              <a:ext cx="2727469" cy="44631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1524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7A7419-5E56-6B42-A4CD-2FCD4E7F9D8E}"/>
              </a:ext>
            </a:extLst>
          </p:cNvPr>
          <p:cNvSpPr txBox="1"/>
          <p:nvPr/>
        </p:nvSpPr>
        <p:spPr>
          <a:xfrm>
            <a:off x="146787" y="224106"/>
            <a:ext cx="4425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“Activation-then-competition”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mechanism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responder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dynamics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5DEC849-849B-D147-9980-59CC61A16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6392" y="2661533"/>
            <a:ext cx="3728286" cy="1736462"/>
          </a:xfrm>
          <a:prstGeom prst="rect">
            <a:avLst/>
          </a:prstGeom>
        </p:spPr>
      </p:pic>
      <p:pic>
        <p:nvPicPr>
          <p:cNvPr id="12" name="Picture 11" descr="A picture containing chart&#10;&#10;Description automatically generated">
            <a:extLst>
              <a:ext uri="{FF2B5EF4-FFF2-40B4-BE49-F238E27FC236}">
                <a16:creationId xmlns:a16="http://schemas.microsoft.com/office/drawing/2014/main" id="{B09A5497-D000-2C41-BA3E-9DF64315D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349" y="412235"/>
            <a:ext cx="2964371" cy="2151136"/>
          </a:xfrm>
          <a:prstGeom prst="rect">
            <a:avLst/>
          </a:prstGeom>
        </p:spPr>
      </p:pic>
      <p:pic>
        <p:nvPicPr>
          <p:cNvPr id="14" name="Picture 13" descr="A picture containing different&#10;&#10;Description automatically generated">
            <a:extLst>
              <a:ext uri="{FF2B5EF4-FFF2-40B4-BE49-F238E27FC236}">
                <a16:creationId xmlns:a16="http://schemas.microsoft.com/office/drawing/2014/main" id="{996E910B-5AE5-5F4D-8CA8-B1B98A4F5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162" y="1950208"/>
            <a:ext cx="4248462" cy="427106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1EB9576-4338-444F-A45B-2C73CB72D780}"/>
              </a:ext>
            </a:extLst>
          </p:cNvPr>
          <p:cNvGrpSpPr/>
          <p:nvPr/>
        </p:nvGrpSpPr>
        <p:grpSpPr>
          <a:xfrm>
            <a:off x="5321004" y="4621160"/>
            <a:ext cx="3587834" cy="2135251"/>
            <a:chOff x="5125930" y="4561868"/>
            <a:chExt cx="3587834" cy="213525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674EF52-F871-B24F-9531-5A803121C7D3}"/>
                </a:ext>
              </a:extLst>
            </p:cNvPr>
            <p:cNvSpPr/>
            <p:nvPr/>
          </p:nvSpPr>
          <p:spPr>
            <a:xfrm>
              <a:off x="5277261" y="6450898"/>
              <a:ext cx="343650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Hoek, Tim A., et al. </a:t>
              </a:r>
              <a:r>
                <a:rPr lang="en-US" sz="10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PLoS</a:t>
              </a:r>
              <a:r>
                <a:rPr 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biology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 14.8 (2016): e1002540.</a:t>
              </a:r>
              <a:endParaRPr lang="en-US" sz="1000" dirty="0"/>
            </a:p>
          </p:txBody>
        </p: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376F6AF-64B4-AF46-BA6C-16752D8FACE3}"/>
                </a:ext>
              </a:extLst>
            </p:cNvPr>
            <p:cNvGrpSpPr/>
            <p:nvPr/>
          </p:nvGrpSpPr>
          <p:grpSpPr>
            <a:xfrm>
              <a:off x="5125930" y="4561868"/>
              <a:ext cx="3451076" cy="1856980"/>
              <a:chOff x="5135151" y="4598289"/>
              <a:chExt cx="3451076" cy="1856980"/>
            </a:xfrm>
          </p:grpSpPr>
          <p:pic>
            <p:nvPicPr>
              <p:cNvPr id="16" name="Picture 15" descr="Diagram&#10;&#10;Description automatically generated">
                <a:extLst>
                  <a:ext uri="{FF2B5EF4-FFF2-40B4-BE49-F238E27FC236}">
                    <a16:creationId xmlns:a16="http://schemas.microsoft.com/office/drawing/2014/main" id="{812AA9EF-4108-2F41-8EC1-48E5362C2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135151" y="4598289"/>
                <a:ext cx="1084504" cy="1692705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5F500A45-C93D-5047-8A63-0414F633C546}"/>
                  </a:ext>
                </a:extLst>
              </p:cNvPr>
              <p:cNvGrpSpPr/>
              <p:nvPr/>
            </p:nvGrpSpPr>
            <p:grpSpPr>
              <a:xfrm>
                <a:off x="6334929" y="4762564"/>
                <a:ext cx="2251298" cy="1692705"/>
                <a:chOff x="6334929" y="4762564"/>
                <a:chExt cx="2251298" cy="1692705"/>
              </a:xfrm>
            </p:grpSpPr>
            <p:pic>
              <p:nvPicPr>
                <p:cNvPr id="27" name="Picture 26" descr="A picture containing schematic&#10;&#10;Description automatically generated">
                  <a:extLst>
                    <a:ext uri="{FF2B5EF4-FFF2-40B4-BE49-F238E27FC236}">
                      <a16:creationId xmlns:a16="http://schemas.microsoft.com/office/drawing/2014/main" id="{B4B2E4B7-97D6-7544-987C-9498611E8D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334929" y="4762564"/>
                  <a:ext cx="2251298" cy="1692705"/>
                </a:xfrm>
                <a:prstGeom prst="rect">
                  <a:avLst/>
                </a:prstGeom>
              </p:spPr>
            </p:pic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160B02A7-0E0A-5B42-9085-00CBC0E02D4B}"/>
                    </a:ext>
                  </a:extLst>
                </p:cNvPr>
                <p:cNvSpPr txBox="1"/>
                <p:nvPr/>
              </p:nvSpPr>
              <p:spPr>
                <a:xfrm>
                  <a:off x="6917691" y="5562818"/>
                  <a:ext cx="108577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sz="1400" dirty="0"/>
                    <a:t>supply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high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Leu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/>
                    <a:t>and</a:t>
                  </a:r>
                  <a:r>
                    <a:rPr lang="zh-CN" altLang="en-US" sz="1400" dirty="0"/>
                    <a:t> </a:t>
                  </a:r>
                  <a:r>
                    <a:rPr lang="en-US" altLang="zh-CN" sz="1400" dirty="0" err="1"/>
                    <a:t>Trp</a:t>
                  </a:r>
                  <a:endParaRPr lang="en-US" sz="1400" dirty="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6415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78B017-B4D3-CC45-9ED9-7EC00C1AD4FE}"/>
              </a:ext>
            </a:extLst>
          </p:cNvPr>
          <p:cNvSpPr txBox="1"/>
          <p:nvPr/>
        </p:nvSpPr>
        <p:spPr>
          <a:xfrm>
            <a:off x="43877" y="296848"/>
            <a:ext cx="86260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Robust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inference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inulin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responders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datasets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CEB02D48-3D68-9445-97B9-C5C8072C0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7" y="1644449"/>
            <a:ext cx="8256926" cy="392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4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50AFA20-B783-414F-B899-EA62AA4DE83B}"/>
              </a:ext>
            </a:extLst>
          </p:cNvPr>
          <p:cNvSpPr txBox="1"/>
          <p:nvPr/>
        </p:nvSpPr>
        <p:spPr>
          <a:xfrm>
            <a:off x="84172" y="124501"/>
            <a:ext cx="7650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Can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predict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SCFAs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microbiota?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depends!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544DA6EC-ACDE-024D-A0E3-0CB393238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3" y="935247"/>
            <a:ext cx="2675268" cy="1669185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A529F9-83EA-D94E-A500-67ABC4A69898}"/>
              </a:ext>
            </a:extLst>
          </p:cNvPr>
          <p:cNvGrpSpPr/>
          <p:nvPr/>
        </p:nvGrpSpPr>
        <p:grpSpPr>
          <a:xfrm>
            <a:off x="348413" y="2907214"/>
            <a:ext cx="3166459" cy="3796516"/>
            <a:chOff x="249403" y="2966926"/>
            <a:chExt cx="3166459" cy="3796516"/>
          </a:xfrm>
        </p:grpSpPr>
        <p:pic>
          <p:nvPicPr>
            <p:cNvPr id="12" name="Picture 11" descr="Map&#10;&#10;Description automatically generated">
              <a:extLst>
                <a:ext uri="{FF2B5EF4-FFF2-40B4-BE49-F238E27FC236}">
                  <a16:creationId xmlns:a16="http://schemas.microsoft.com/office/drawing/2014/main" id="{B593CD33-A0F8-DC4F-B873-710595CA3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403" y="3489569"/>
              <a:ext cx="3036636" cy="3273873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E2A34D7-60FF-2346-A432-C0873904E234}"/>
                </a:ext>
              </a:extLst>
            </p:cNvPr>
            <p:cNvSpPr txBox="1"/>
            <p:nvPr/>
          </p:nvSpPr>
          <p:spPr>
            <a:xfrm>
              <a:off x="462543" y="2966926"/>
              <a:ext cx="295331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SCFA~Random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(Absolute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abundance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of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bacterial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species)</a:t>
              </a:r>
              <a:endPara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96DDB19-5E61-2E47-9D97-36F98058EE03}"/>
              </a:ext>
            </a:extLst>
          </p:cNvPr>
          <p:cNvGrpSpPr/>
          <p:nvPr/>
        </p:nvGrpSpPr>
        <p:grpSpPr>
          <a:xfrm>
            <a:off x="3616478" y="847473"/>
            <a:ext cx="2188935" cy="6023910"/>
            <a:chOff x="3656357" y="752533"/>
            <a:chExt cx="2188935" cy="6023910"/>
          </a:xfrm>
        </p:grpSpPr>
        <p:pic>
          <p:nvPicPr>
            <p:cNvPr id="19" name="Picture 18" descr="A picture containing text, clock&#10;&#10;Description automatically generated">
              <a:extLst>
                <a:ext uri="{FF2B5EF4-FFF2-40B4-BE49-F238E27FC236}">
                  <a16:creationId xmlns:a16="http://schemas.microsoft.com/office/drawing/2014/main" id="{63D43A8A-5C35-B548-8725-875CDDBF4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390" y="936193"/>
              <a:ext cx="1895902" cy="58402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837FB8-332B-5948-88F3-B66AB3CFB349}"/>
                </a:ext>
              </a:extLst>
            </p:cNvPr>
            <p:cNvSpPr txBox="1"/>
            <p:nvPr/>
          </p:nvSpPr>
          <p:spPr>
            <a:xfrm>
              <a:off x="3656357" y="752533"/>
              <a:ext cx="11765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Random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Forest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</a:t>
              </a:r>
              <a:endPara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06E805-041D-D845-8C3D-A75B471BC1D2}"/>
              </a:ext>
            </a:extLst>
          </p:cNvPr>
          <p:cNvGrpSpPr/>
          <p:nvPr/>
        </p:nvGrpSpPr>
        <p:grpSpPr>
          <a:xfrm>
            <a:off x="5961816" y="847473"/>
            <a:ext cx="3088608" cy="6023910"/>
            <a:chOff x="6001695" y="752533"/>
            <a:chExt cx="3088608" cy="6023910"/>
          </a:xfrm>
        </p:grpSpPr>
        <p:pic>
          <p:nvPicPr>
            <p:cNvPr id="23" name="Picture 22" descr="A picture containing text, outdoor, light, dark&#10;&#10;Description automatically generated">
              <a:extLst>
                <a:ext uri="{FF2B5EF4-FFF2-40B4-BE49-F238E27FC236}">
                  <a16:creationId xmlns:a16="http://schemas.microsoft.com/office/drawing/2014/main" id="{9A4E54B7-EF6C-9649-9E92-C99797DDA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4949" y="936194"/>
              <a:ext cx="2135614" cy="5840249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F3E9B45-FC3C-C647-BD5F-3FA495BC2ED3}"/>
                </a:ext>
              </a:extLst>
            </p:cNvPr>
            <p:cNvSpPr txBox="1"/>
            <p:nvPr/>
          </p:nvSpPr>
          <p:spPr>
            <a:xfrm>
              <a:off x="6001695" y="752533"/>
              <a:ext cx="116429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MelonnPan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(penalized</a:t>
              </a:r>
              <a:r>
                <a:rPr lang="zh-CN" altLang="en-US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2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regression)</a:t>
              </a:r>
              <a:endParaRPr lang="en-US" sz="12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218605-B8C2-1C42-AF23-8184373424DF}"/>
                </a:ext>
              </a:extLst>
            </p:cNvPr>
            <p:cNvSpPr/>
            <p:nvPr/>
          </p:nvSpPr>
          <p:spPr>
            <a:xfrm>
              <a:off x="7888151" y="6209444"/>
              <a:ext cx="1202152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Mallick, </a:t>
              </a:r>
              <a:r>
                <a:rPr lang="en-US" sz="1000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Himel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, et al. </a:t>
              </a:r>
              <a:r>
                <a:rPr lang="en-US" altLang="zh-CN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Nat.</a:t>
              </a:r>
              <a:r>
                <a:rPr lang="zh-CN" alt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zh-CN" sz="1000" i="1" dirty="0" err="1">
                  <a:solidFill>
                    <a:srgbClr val="222222"/>
                  </a:solidFill>
                  <a:latin typeface="Arial" panose="020B0604020202020204" pitchFamily="34" charset="0"/>
                </a:rPr>
                <a:t>Commun</a:t>
              </a:r>
              <a:r>
                <a:rPr lang="en-US" altLang="zh-CN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.</a:t>
              </a:r>
              <a:r>
                <a:rPr lang="zh-CN" altLang="en-US" sz="1000" i="1" dirty="0">
                  <a:solidFill>
                    <a:srgbClr val="222222"/>
                  </a:solidFill>
                  <a:latin typeface="Arial" panose="020B0604020202020204" pitchFamily="34" charset="0"/>
                </a:rPr>
                <a:t> </a:t>
              </a:r>
              <a:r>
                <a:rPr lang="en-US" sz="1000" dirty="0">
                  <a:solidFill>
                    <a:srgbClr val="222222"/>
                  </a:solidFill>
                  <a:latin typeface="Arial" panose="020B0604020202020204" pitchFamily="34" charset="0"/>
                </a:rPr>
                <a:t>10.1 (2019): 1-11.</a:t>
              </a:r>
              <a:endParaRPr lang="en-US" sz="10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A5E390B-51C6-2F40-979A-E6CBDF43ACD9}"/>
              </a:ext>
            </a:extLst>
          </p:cNvPr>
          <p:cNvGrpSpPr/>
          <p:nvPr/>
        </p:nvGrpSpPr>
        <p:grpSpPr>
          <a:xfrm>
            <a:off x="504503" y="1747678"/>
            <a:ext cx="8449519" cy="3644435"/>
            <a:chOff x="694480" y="1457011"/>
            <a:chExt cx="8449519" cy="3644435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448826B9-B725-5B4D-9816-39D3D3B51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4480" y="1457011"/>
              <a:ext cx="8449519" cy="3644435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795436D-48DD-1A49-9040-939E3F9C4617}"/>
                </a:ext>
              </a:extLst>
            </p:cNvPr>
            <p:cNvSpPr/>
            <p:nvPr/>
          </p:nvSpPr>
          <p:spPr>
            <a:xfrm>
              <a:off x="5104436" y="3049399"/>
              <a:ext cx="536269" cy="43972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8433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831452-4E6D-CA4E-A9DD-9979C32D9DEA}"/>
              </a:ext>
            </a:extLst>
          </p:cNvPr>
          <p:cNvSpPr txBox="1"/>
          <p:nvPr/>
        </p:nvSpPr>
        <p:spPr>
          <a:xfrm>
            <a:off x="0" y="249486"/>
            <a:ext cx="5486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Covariate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shift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machine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learning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Timeline&#10;&#10;Description automatically generated with low confidence">
            <a:extLst>
              <a:ext uri="{FF2B5EF4-FFF2-40B4-BE49-F238E27FC236}">
                <a16:creationId xmlns:a16="http://schemas.microsoft.com/office/drawing/2014/main" id="{3271F021-8041-3A44-A889-066B771BC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150" y="1180049"/>
            <a:ext cx="4829018" cy="2866423"/>
          </a:xfrm>
          <a:prstGeom prst="rect">
            <a:avLst/>
          </a:prstGeom>
        </p:spPr>
      </p:pic>
      <p:pic>
        <p:nvPicPr>
          <p:cNvPr id="6" name="Picture 5" descr="A picture containing text, light, dark&#10;&#10;Description automatically generated">
            <a:extLst>
              <a:ext uri="{FF2B5EF4-FFF2-40B4-BE49-F238E27FC236}">
                <a16:creationId xmlns:a16="http://schemas.microsoft.com/office/drawing/2014/main" id="{8FDC6072-3A01-3F4E-B752-47A447AED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0086" y="1137588"/>
            <a:ext cx="4173914" cy="28664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03298D-B43E-114F-8C01-C2FBF5198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67" y="4189247"/>
            <a:ext cx="6982437" cy="2419267"/>
          </a:xfrm>
          <a:prstGeom prst="rect">
            <a:avLst/>
          </a:prstGeom>
        </p:spPr>
      </p:pic>
      <p:pic>
        <p:nvPicPr>
          <p:cNvPr id="12" name="Picture 1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BD21048-7CE1-534D-B221-0505CDA383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0808" y="4189246"/>
            <a:ext cx="1435825" cy="241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86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3E3AB9A-2A39-6F49-92F1-37C5CFDB95D4}"/>
              </a:ext>
            </a:extLst>
          </p:cNvPr>
          <p:cNvSpPr txBox="1"/>
          <p:nvPr/>
        </p:nvSpPr>
        <p:spPr>
          <a:xfrm>
            <a:off x="109300" y="113647"/>
            <a:ext cx="3217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Take-home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message: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32AB3F-7492-A64E-9E8C-F6313A1B798E}"/>
              </a:ext>
            </a:extLst>
          </p:cNvPr>
          <p:cNvSpPr txBox="1"/>
          <p:nvPr/>
        </p:nvSpPr>
        <p:spPr>
          <a:xfrm>
            <a:off x="109300" y="723280"/>
            <a:ext cx="80675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Time-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baseline-dependence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present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major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challenges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for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understanding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prebiotic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effects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endParaRPr lang="en-US" altLang="zh-CN" sz="20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arenBoth"/>
            </a:pP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personalized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nutritional</a:t>
            </a:r>
            <a:r>
              <a:rPr lang="zh-CN" altLang="en-US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therapy</a:t>
            </a:r>
            <a:endParaRPr lang="en-US" sz="20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06601E9-6981-D942-9FB5-B957D23D524A}"/>
              </a:ext>
            </a:extLst>
          </p:cNvPr>
          <p:cNvGrpSpPr/>
          <p:nvPr/>
        </p:nvGrpSpPr>
        <p:grpSpPr>
          <a:xfrm>
            <a:off x="178747" y="2311352"/>
            <a:ext cx="4034437" cy="3984061"/>
            <a:chOff x="178747" y="2311352"/>
            <a:chExt cx="4034437" cy="398406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E1BF01-5710-F24F-953A-0E5503233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47" y="4872222"/>
              <a:ext cx="4034437" cy="142319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980F114-9FE4-8248-B877-488B1D7A821C}"/>
                </a:ext>
              </a:extLst>
            </p:cNvPr>
            <p:cNvSpPr txBox="1"/>
            <p:nvPr/>
          </p:nvSpPr>
          <p:spPr>
            <a:xfrm>
              <a:off x="1247197" y="2311352"/>
              <a:ext cx="22252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Time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dependence</a:t>
              </a:r>
              <a:endParaRPr lang="en-US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9" name="Picture 8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B02E8D0F-8FD9-EA44-B0D4-B70280DDA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605" y="2746207"/>
              <a:ext cx="2346606" cy="1909103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379D3B2-AB29-0841-8013-671FDACC4A4E}"/>
              </a:ext>
            </a:extLst>
          </p:cNvPr>
          <p:cNvGrpSpPr/>
          <p:nvPr/>
        </p:nvGrpSpPr>
        <p:grpSpPr>
          <a:xfrm>
            <a:off x="4648195" y="2311352"/>
            <a:ext cx="4384967" cy="4077873"/>
            <a:chOff x="4648195" y="2311352"/>
            <a:chExt cx="4384967" cy="407787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40246-3A4D-B843-9581-5F767665769C}"/>
                </a:ext>
              </a:extLst>
            </p:cNvPr>
            <p:cNvSpPr txBox="1"/>
            <p:nvPr/>
          </p:nvSpPr>
          <p:spPr>
            <a:xfrm>
              <a:off x="5636415" y="2311352"/>
              <a:ext cx="267274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Baseline</a:t>
              </a:r>
              <a:r>
                <a:rPr lang="zh-CN" altLang="en-US" sz="200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2000" dirty="0">
                  <a:solidFill>
                    <a:srgbClr val="FF000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dependence</a:t>
              </a:r>
              <a:endParaRPr lang="en-US" sz="2000" dirty="0">
                <a:solidFill>
                  <a:srgbClr val="FF0000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7" name="Picture 16" descr="Shape&#10;&#10;Description automatically generated">
              <a:extLst>
                <a:ext uri="{FF2B5EF4-FFF2-40B4-BE49-F238E27FC236}">
                  <a16:creationId xmlns:a16="http://schemas.microsoft.com/office/drawing/2014/main" id="{DBDAE255-D18D-6C4E-AE0A-EB260DEDC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85946" y="2731492"/>
              <a:ext cx="2672745" cy="1909103"/>
            </a:xfrm>
            <a:prstGeom prst="rect">
              <a:avLst/>
            </a:prstGeom>
          </p:spPr>
        </p:pic>
        <p:pic>
          <p:nvPicPr>
            <p:cNvPr id="21" name="Picture 20" descr="A picture containing indoor, light&#10;&#10;Description automatically generated">
              <a:extLst>
                <a:ext uri="{FF2B5EF4-FFF2-40B4-BE49-F238E27FC236}">
                  <a16:creationId xmlns:a16="http://schemas.microsoft.com/office/drawing/2014/main" id="{1F1F3700-EB0D-AC40-87F1-99D7CF6D0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8195" y="4872222"/>
              <a:ext cx="4384967" cy="1517003"/>
            </a:xfrm>
            <a:prstGeom prst="rect">
              <a:avLst/>
            </a:prstGeom>
          </p:spPr>
        </p:pic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D5B79EE-36E2-6642-B145-BACD295D40F6}"/>
              </a:ext>
            </a:extLst>
          </p:cNvPr>
          <p:cNvSpPr/>
          <p:nvPr/>
        </p:nvSpPr>
        <p:spPr>
          <a:xfrm>
            <a:off x="4439395" y="2022750"/>
            <a:ext cx="79561" cy="475422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2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A91C5D6-EC2D-F549-8BE0-B696044F991F}"/>
              </a:ext>
            </a:extLst>
          </p:cNvPr>
          <p:cNvSpPr txBox="1"/>
          <p:nvPr/>
        </p:nvSpPr>
        <p:spPr>
          <a:xfrm>
            <a:off x="0" y="312983"/>
            <a:ext cx="6423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Replicability</a:t>
            </a:r>
            <a:r>
              <a:rPr lang="zh-CN" altLang="en-US" sz="2400" b="1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issue</a:t>
            </a:r>
            <a:r>
              <a:rPr lang="zh-CN" altLang="en-US" sz="2400" b="1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</a:t>
            </a:r>
            <a:r>
              <a:rPr lang="zh-CN" altLang="en-US" sz="2400" b="1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microbiome</a:t>
            </a:r>
            <a:r>
              <a:rPr lang="zh-CN" altLang="en-US" sz="2400" b="1" u="sng" dirty="0">
                <a:latin typeface="Arial" panose="020B0604020202020204" pitchFamily="34" charset="0"/>
                <a:ea typeface="Palatino" pitchFamily="2" charset="77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science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401DFD-3D36-6446-8FC5-0BB6AABDAFA3}"/>
              </a:ext>
            </a:extLst>
          </p:cNvPr>
          <p:cNvSpPr txBox="1"/>
          <p:nvPr/>
        </p:nvSpPr>
        <p:spPr>
          <a:xfrm>
            <a:off x="74428" y="5062168"/>
            <a:ext cx="8155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Dynamics: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(1)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same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endpoint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values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different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trends;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(2)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evolution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variability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from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start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  </a:t>
            </a:r>
            <a:endParaRPr lang="en-US" altLang="zh-CN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03FB0BA-4CFE-3841-AC5D-4DC6EA2AF0B1}"/>
              </a:ext>
            </a:extLst>
          </p:cNvPr>
          <p:cNvSpPr/>
          <p:nvPr/>
        </p:nvSpPr>
        <p:spPr>
          <a:xfrm>
            <a:off x="74428" y="5597242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Microbiome-based</a:t>
            </a:r>
            <a:r>
              <a:rPr lang="zh-CN" altLang="en-US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stratification:</a:t>
            </a:r>
            <a:r>
              <a:rPr lang="zh-CN" altLang="en-US" sz="1600" dirty="0">
                <a:solidFill>
                  <a:srgbClr val="FF0000"/>
                </a:solidFill>
                <a:latin typeface="Verdana" panose="020B0604030504040204" pitchFamily="34" charset="0"/>
                <a:ea typeface="Palatino" pitchFamily="2" charset="77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stratification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subjects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based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on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microbiome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features,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instead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demographic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parameters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(age,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sex,</a:t>
            </a:r>
            <a:r>
              <a:rPr lang="zh-CN" alt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…)</a:t>
            </a:r>
            <a:endParaRPr lang="en-US" sz="16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156C35-60E3-FF4E-B916-7AFEA595BEA3}"/>
              </a:ext>
            </a:extLst>
          </p:cNvPr>
          <p:cNvSpPr txBox="1"/>
          <p:nvPr/>
        </p:nvSpPr>
        <p:spPr>
          <a:xfrm>
            <a:off x="74428" y="4660588"/>
            <a:ext cx="770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Solutions:</a:t>
            </a:r>
            <a:r>
              <a:rPr lang="zh-CN" altLang="en-US" sz="1600" b="1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</a:t>
            </a:r>
            <a:r>
              <a:rPr lang="zh-CN" alt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need</a:t>
            </a:r>
            <a:r>
              <a:rPr lang="zh-CN" alt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dynamics</a:t>
            </a:r>
            <a:r>
              <a:rPr lang="zh-CN" alt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and</a:t>
            </a:r>
            <a:r>
              <a:rPr lang="zh-CN" alt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microbiota-based</a:t>
            </a:r>
            <a:r>
              <a:rPr lang="zh-CN" alt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stratification</a:t>
            </a:r>
            <a:endParaRPr lang="en-US" sz="16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1A1A3D4-6EA2-9548-A5D2-3E2B17D03F32}"/>
              </a:ext>
            </a:extLst>
          </p:cNvPr>
          <p:cNvGrpSpPr/>
          <p:nvPr/>
        </p:nvGrpSpPr>
        <p:grpSpPr>
          <a:xfrm>
            <a:off x="74428" y="2953734"/>
            <a:ext cx="8686800" cy="1167080"/>
            <a:chOff x="74428" y="2953734"/>
            <a:chExt cx="8686800" cy="11670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9651F9-6027-3749-B278-12E1DABF19DB}"/>
                </a:ext>
              </a:extLst>
            </p:cNvPr>
            <p:cNvSpPr txBox="1"/>
            <p:nvPr/>
          </p:nvSpPr>
          <p:spPr>
            <a:xfrm>
              <a:off x="74428" y="2953734"/>
              <a:ext cx="607119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Clinical</a:t>
              </a:r>
              <a:r>
                <a:rPr lang="zh-CN" altLang="en-US" sz="1600" b="1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trials:</a:t>
              </a:r>
              <a:r>
                <a:rPr lang="zh-CN" altLang="en-US" sz="1600" b="1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Does</a:t>
              </a:r>
              <a:r>
                <a:rPr lang="zh-CN" alt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resistant</a:t>
              </a:r>
              <a:r>
                <a:rPr lang="zh-CN" alt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starch</a:t>
              </a:r>
              <a:r>
                <a:rPr lang="zh-CN" alt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promotes</a:t>
              </a:r>
              <a:r>
                <a:rPr lang="zh-CN" altLang="en-US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b="1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SCFA?</a:t>
              </a:r>
              <a:r>
                <a:rPr lang="zh-CN" altLang="en-US" sz="1600" b="1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endParaRPr lang="en-US" sz="16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67137DD-22FE-724F-9D78-06BEE9CE4F0C}"/>
                </a:ext>
              </a:extLst>
            </p:cNvPr>
            <p:cNvSpPr txBox="1"/>
            <p:nvPr/>
          </p:nvSpPr>
          <p:spPr>
            <a:xfrm>
              <a:off x="74428" y="3289817"/>
              <a:ext cx="86868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Baxter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et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al.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mBio,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(2019):</a:t>
              </a:r>
              <a:r>
                <a:rPr lang="zh-CN" alt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promote butyrate production in only 63% adults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Venkataraman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et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al.,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Microbiome</a:t>
              </a:r>
              <a:r>
                <a:rPr lang="zh-CN" altLang="en-US" sz="1600" u="sng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u="sng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(2016):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three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patterns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of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butyrate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change—enhanced,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high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and</a:t>
              </a:r>
              <a:r>
                <a:rPr lang="zh-CN" altLang="en-US" sz="16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low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6AEC6E5E-9836-B540-927E-AD714D27FF5F}"/>
              </a:ext>
            </a:extLst>
          </p:cNvPr>
          <p:cNvGrpSpPr/>
          <p:nvPr/>
        </p:nvGrpSpPr>
        <p:grpSpPr>
          <a:xfrm>
            <a:off x="74428" y="935485"/>
            <a:ext cx="8800104" cy="1465849"/>
            <a:chOff x="74428" y="935485"/>
            <a:chExt cx="8800104" cy="146584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F2E9F6-90DB-3241-9B2B-5778572881A9}"/>
                </a:ext>
              </a:extLst>
            </p:cNvPr>
            <p:cNvSpPr txBox="1"/>
            <p:nvPr/>
          </p:nvSpPr>
          <p:spPr>
            <a:xfrm>
              <a:off x="74428" y="1043868"/>
              <a:ext cx="535409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Reproducibility: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ability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regenerate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result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with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same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dataset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and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analysis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Replicability:</a:t>
              </a:r>
              <a:r>
                <a:rPr lang="zh-CN" altLang="en-US" sz="1600" dirty="0">
                  <a:solidFill>
                    <a:srgbClr val="FF0000"/>
                  </a:solidFill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ability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to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produce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consistent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result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with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an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independent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experiment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asking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the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same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scientific</a:t>
              </a:r>
              <a:r>
                <a:rPr lang="zh-CN" altLang="en-US" sz="1600" dirty="0">
                  <a:latin typeface="Verdana" panose="020B0604030504040204" pitchFamily="34" charset="0"/>
                  <a:ea typeface="Palatino" pitchFamily="2" charset="77"/>
                  <a:cs typeface="Verdana" panose="020B0604030504040204" pitchFamily="34" charset="0"/>
                </a:rPr>
                <a:t> </a:t>
              </a:r>
              <a:r>
                <a:rPr lang="en-US" altLang="zh-CN" sz="16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question</a:t>
              </a:r>
              <a:endParaRPr lang="en-US" sz="1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3229BE-A961-F549-8BBF-6DD32E61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353" y="935485"/>
              <a:ext cx="3550179" cy="1465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8766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A9C114-6CF4-C640-A87C-BE25FA9C2A5E}"/>
              </a:ext>
            </a:extLst>
          </p:cNvPr>
          <p:cNvSpPr txBox="1"/>
          <p:nvPr/>
        </p:nvSpPr>
        <p:spPr>
          <a:xfrm>
            <a:off x="74428" y="271318"/>
            <a:ext cx="7738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Experimental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design: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mimicking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human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microbiota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stratification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1C88A35-B543-3342-B667-60300BF26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64" y="1651808"/>
            <a:ext cx="6801747" cy="378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0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93EE5E-B495-7944-9701-9BDE2CC07C22}"/>
              </a:ext>
            </a:extLst>
          </p:cNvPr>
          <p:cNvSpPr txBox="1"/>
          <p:nvPr/>
        </p:nvSpPr>
        <p:spPr>
          <a:xfrm>
            <a:off x="74428" y="271318"/>
            <a:ext cx="5411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Baseline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microbiota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characteristics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780A2994-7B2D-B54E-B755-62BE9C3AA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422" y="2021893"/>
            <a:ext cx="4457110" cy="33603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3B376BDC-626C-DE43-96B8-8EAA3C4CBD51}"/>
              </a:ext>
            </a:extLst>
          </p:cNvPr>
          <p:cNvGrpSpPr/>
          <p:nvPr/>
        </p:nvGrpSpPr>
        <p:grpSpPr>
          <a:xfrm>
            <a:off x="368802" y="1400428"/>
            <a:ext cx="4052684" cy="4148112"/>
            <a:chOff x="185509" y="1400195"/>
            <a:chExt cx="4236957" cy="4280278"/>
          </a:xfrm>
        </p:grpSpPr>
        <p:pic>
          <p:nvPicPr>
            <p:cNvPr id="1028" name="Picture 4" descr="Free Black And White Map Of China, Download Free Clip Art, Free Clip Art on  Clipart Library">
              <a:extLst>
                <a:ext uri="{FF2B5EF4-FFF2-40B4-BE49-F238E27FC236}">
                  <a16:creationId xmlns:a16="http://schemas.microsoft.com/office/drawing/2014/main" id="{D4E04F6C-848A-9846-B770-B4666E5083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509" y="1400195"/>
              <a:ext cx="4079640" cy="4280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D56060CB-121D-BE47-8E60-282DBE82A865}"/>
                </a:ext>
              </a:extLst>
            </p:cNvPr>
            <p:cNvSpPr/>
            <p:nvPr/>
          </p:nvSpPr>
          <p:spPr>
            <a:xfrm>
              <a:off x="2954651" y="2776652"/>
              <a:ext cx="393192" cy="1645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408E60-BAF8-2947-817F-3F0DDE73600A}"/>
                </a:ext>
              </a:extLst>
            </p:cNvPr>
            <p:cNvSpPr/>
            <p:nvPr/>
          </p:nvSpPr>
          <p:spPr>
            <a:xfrm>
              <a:off x="3678343" y="3678681"/>
              <a:ext cx="393192" cy="1645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C922613-A08F-1046-955D-8A15D99D6AE8}"/>
                </a:ext>
              </a:extLst>
            </p:cNvPr>
            <p:cNvSpPr/>
            <p:nvPr/>
          </p:nvSpPr>
          <p:spPr>
            <a:xfrm>
              <a:off x="3013383" y="4491072"/>
              <a:ext cx="511048" cy="1645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86C380E-0355-4C45-ABF6-0FAC9085576D}"/>
                </a:ext>
              </a:extLst>
            </p:cNvPr>
            <p:cNvSpPr/>
            <p:nvPr/>
          </p:nvSpPr>
          <p:spPr>
            <a:xfrm>
              <a:off x="2861438" y="4154154"/>
              <a:ext cx="305816" cy="16459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28EBC36-89F5-6C47-B1AE-C0016EB80078}"/>
                </a:ext>
              </a:extLst>
            </p:cNvPr>
            <p:cNvSpPr txBox="1"/>
            <p:nvPr/>
          </p:nvSpPr>
          <p:spPr>
            <a:xfrm>
              <a:off x="2794039" y="2430591"/>
              <a:ext cx="759298" cy="28582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Beijing</a:t>
              </a:r>
              <a:endPara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18FBAB0-7A06-144E-838D-539E8DAD611C}"/>
                </a:ext>
              </a:extLst>
            </p:cNvPr>
            <p:cNvSpPr txBox="1"/>
            <p:nvPr/>
          </p:nvSpPr>
          <p:spPr>
            <a:xfrm>
              <a:off x="3393205" y="3350061"/>
              <a:ext cx="1029261" cy="28582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Shanghai</a:t>
              </a:r>
              <a:endPara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C0BB0C7-AFAF-1641-B59A-D17DD82194F7}"/>
                </a:ext>
              </a:extLst>
            </p:cNvPr>
            <p:cNvSpPr txBox="1"/>
            <p:nvPr/>
          </p:nvSpPr>
          <p:spPr>
            <a:xfrm>
              <a:off x="1901631" y="4021535"/>
              <a:ext cx="759297" cy="28582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Hunan</a:t>
              </a:r>
              <a:endPara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BB45E73-E02F-0F45-B6E8-EA5CAF81E44C}"/>
                </a:ext>
              </a:extLst>
            </p:cNvPr>
            <p:cNvSpPr txBox="1"/>
            <p:nvPr/>
          </p:nvSpPr>
          <p:spPr>
            <a:xfrm>
              <a:off x="2694640" y="4717413"/>
              <a:ext cx="1255937" cy="285825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 w="254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Guangdong</a:t>
              </a:r>
              <a:endParaRPr lang="en-US" sz="12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2006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8D82A-26D9-B842-9034-866DFC50738F}"/>
              </a:ext>
            </a:extLst>
          </p:cNvPr>
          <p:cNvSpPr txBox="1"/>
          <p:nvPr/>
        </p:nvSpPr>
        <p:spPr>
          <a:xfrm>
            <a:off x="150471" y="192361"/>
            <a:ext cx="4421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Biphasic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dynamics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SCFAs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5BCF36C-72A5-4543-94F0-9D111FBAD5F5}"/>
              </a:ext>
            </a:extLst>
          </p:cNvPr>
          <p:cNvGrpSpPr/>
          <p:nvPr/>
        </p:nvGrpSpPr>
        <p:grpSpPr>
          <a:xfrm>
            <a:off x="4003439" y="3879076"/>
            <a:ext cx="5042752" cy="2042510"/>
            <a:chOff x="3980291" y="3744658"/>
            <a:chExt cx="5042752" cy="204251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5467C66-378E-DA47-9272-003A4C8E96A3}"/>
                </a:ext>
              </a:extLst>
            </p:cNvPr>
            <p:cNvSpPr txBox="1"/>
            <p:nvPr/>
          </p:nvSpPr>
          <p:spPr>
            <a:xfrm>
              <a:off x="3980291" y="3744658"/>
              <a:ext cx="50427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Statistical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test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using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pre-to-post</a:t>
              </a:r>
              <a:r>
                <a:rPr lang="zh-CN" altLang="en-US" sz="1400" dirty="0"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change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Propionate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5E6819B-239F-E24F-862F-1D8D9DB2A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8101" y="4232638"/>
              <a:ext cx="4406755" cy="1554530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A628F09-6F20-6A4E-A016-EBA14B35BA48}"/>
              </a:ext>
            </a:extLst>
          </p:cNvPr>
          <p:cNvGrpSpPr/>
          <p:nvPr/>
        </p:nvGrpSpPr>
        <p:grpSpPr>
          <a:xfrm>
            <a:off x="635996" y="4140041"/>
            <a:ext cx="2709088" cy="1877457"/>
            <a:chOff x="635996" y="3988288"/>
            <a:chExt cx="2709088" cy="1877457"/>
          </a:xfrm>
        </p:grpSpPr>
        <p:pic>
          <p:nvPicPr>
            <p:cNvPr id="39" name="Picture 38" descr="A picture containing blur&#10;&#10;Description automatically generated">
              <a:extLst>
                <a:ext uri="{FF2B5EF4-FFF2-40B4-BE49-F238E27FC236}">
                  <a16:creationId xmlns:a16="http://schemas.microsoft.com/office/drawing/2014/main" id="{0084BDFB-7D04-E447-9354-E1736CC53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5996" y="4189783"/>
              <a:ext cx="2709088" cy="1675962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00AF31-7D64-4646-9D18-36E4935F53A6}"/>
                </a:ext>
              </a:extLst>
            </p:cNvPr>
            <p:cNvSpPr txBox="1"/>
            <p:nvPr/>
          </p:nvSpPr>
          <p:spPr>
            <a:xfrm>
              <a:off x="1479546" y="3988288"/>
              <a:ext cx="16803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Feed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intake</a:t>
              </a:r>
              <a:r>
                <a:rPr lang="zh-CN" altLang="en-US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rate</a:t>
              </a:r>
              <a:endParaRPr lang="en-US" sz="1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D046662-0E16-1142-AAC2-4E5961458375}"/>
              </a:ext>
            </a:extLst>
          </p:cNvPr>
          <p:cNvGrpSpPr/>
          <p:nvPr/>
        </p:nvGrpSpPr>
        <p:grpSpPr>
          <a:xfrm>
            <a:off x="234481" y="1024269"/>
            <a:ext cx="8675037" cy="2795271"/>
            <a:chOff x="150470" y="1004798"/>
            <a:chExt cx="8675037" cy="2795271"/>
          </a:xfrm>
        </p:grpSpPr>
        <p:pic>
          <p:nvPicPr>
            <p:cNvPr id="41" name="Picture 40" descr="A picture containing light, laser, colorful, dark&#10;&#10;Description automatically generated">
              <a:extLst>
                <a:ext uri="{FF2B5EF4-FFF2-40B4-BE49-F238E27FC236}">
                  <a16:creationId xmlns:a16="http://schemas.microsoft.com/office/drawing/2014/main" id="{63E4C6BC-1122-AF45-A76B-81E88BD2C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8493" y="1004798"/>
              <a:ext cx="8507014" cy="1958852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22E72F9-EE44-C84F-94E5-1D798230B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50470" y="2955494"/>
              <a:ext cx="1149560" cy="844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5504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17C58AB-5581-9B4A-8201-806C04501247}"/>
              </a:ext>
            </a:extLst>
          </p:cNvPr>
          <p:cNvSpPr txBox="1"/>
          <p:nvPr/>
        </p:nvSpPr>
        <p:spPr>
          <a:xfrm>
            <a:off x="74426" y="271318"/>
            <a:ext cx="7000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Quantification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of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baseline-dependent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response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57981-36DF-5048-8D30-7302D791E2AC}"/>
              </a:ext>
            </a:extLst>
          </p:cNvPr>
          <p:cNvSpPr txBox="1"/>
          <p:nvPr/>
        </p:nvSpPr>
        <p:spPr>
          <a:xfrm>
            <a:off x="155449" y="927984"/>
            <a:ext cx="8051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Baseline-dependent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response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=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“baseline-dependent”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+</a:t>
            </a:r>
            <a:r>
              <a:rPr lang="zh-CN" altLang="en-US" dirty="0">
                <a:latin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altLang="zh-CN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“response”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6513576-7C62-DB4E-AED0-4213D2BD4EED}"/>
              </a:ext>
            </a:extLst>
          </p:cNvPr>
          <p:cNvGrpSpPr/>
          <p:nvPr/>
        </p:nvGrpSpPr>
        <p:grpSpPr>
          <a:xfrm>
            <a:off x="492029" y="1713669"/>
            <a:ext cx="8159942" cy="3785138"/>
            <a:chOff x="492029" y="1713669"/>
            <a:chExt cx="8159942" cy="3785138"/>
          </a:xfrm>
        </p:grpSpPr>
        <p:pic>
          <p:nvPicPr>
            <p:cNvPr id="28" name="Picture 27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CFA5003A-05FA-2B4E-AC6E-732F3CF9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029" y="1872166"/>
              <a:ext cx="8159942" cy="3626641"/>
            </a:xfrm>
            <a:prstGeom prst="rect">
              <a:avLst/>
            </a:prstGeom>
          </p:spPr>
        </p:pic>
        <p:pic>
          <p:nvPicPr>
            <p:cNvPr id="30" name="Picture 29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CE407484-A1CA-5441-968E-97411A3B3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2763" y="1713669"/>
              <a:ext cx="1360835" cy="1036827"/>
            </a:xfrm>
            <a:prstGeom prst="rect">
              <a:avLst/>
            </a:prstGeom>
          </p:spPr>
        </p:pic>
      </p:grpSp>
      <p:pic>
        <p:nvPicPr>
          <p:cNvPr id="31" name="Picture 30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8294643C-CAD7-664A-A733-35331C6DE7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222" y="2029703"/>
            <a:ext cx="7478229" cy="3311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3FB921-3035-6B4A-9DE7-394B28541129}"/>
              </a:ext>
            </a:extLst>
          </p:cNvPr>
          <p:cNvSpPr txBox="1"/>
          <p:nvPr/>
        </p:nvSpPr>
        <p:spPr>
          <a:xfrm>
            <a:off x="-532437" y="224939"/>
            <a:ext cx="8148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~20%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species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shows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heterogenous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responses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8D421D5-14A6-CA47-AC9B-3C29E4A3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1851" y="1122745"/>
            <a:ext cx="4901878" cy="5104435"/>
          </a:xfrm>
          <a:prstGeom prst="rect">
            <a:avLst/>
          </a:prstGeom>
        </p:spPr>
      </p:pic>
      <p:pic>
        <p:nvPicPr>
          <p:cNvPr id="17" name="Picture 16" descr="A picture containing light, colorful, dark&#10;&#10;Description automatically generated">
            <a:extLst>
              <a:ext uri="{FF2B5EF4-FFF2-40B4-BE49-F238E27FC236}">
                <a16:creationId xmlns:a16="http://schemas.microsoft.com/office/drawing/2014/main" id="{428D9AFD-5618-2649-86FC-1522D4B0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37" y="1273216"/>
            <a:ext cx="2320724" cy="4641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0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F8BF39-6ACB-9546-BA5D-BED4323FE1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511999"/>
              </p:ext>
            </p:extLst>
          </p:nvPr>
        </p:nvGraphicFramePr>
        <p:xfrm>
          <a:off x="561370" y="791215"/>
          <a:ext cx="7697166" cy="58840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11708">
                  <a:extLst>
                    <a:ext uri="{9D8B030D-6E8A-4147-A177-3AD203B41FA5}">
                      <a16:colId xmlns:a16="http://schemas.microsoft.com/office/drawing/2014/main" val="3478692375"/>
                    </a:ext>
                  </a:extLst>
                </a:gridCol>
                <a:gridCol w="1591518">
                  <a:extLst>
                    <a:ext uri="{9D8B030D-6E8A-4147-A177-3AD203B41FA5}">
                      <a16:colId xmlns:a16="http://schemas.microsoft.com/office/drawing/2014/main" val="3635474562"/>
                    </a:ext>
                  </a:extLst>
                </a:gridCol>
                <a:gridCol w="1614669">
                  <a:extLst>
                    <a:ext uri="{9D8B030D-6E8A-4147-A177-3AD203B41FA5}">
                      <a16:colId xmlns:a16="http://schemas.microsoft.com/office/drawing/2014/main" val="627256411"/>
                    </a:ext>
                  </a:extLst>
                </a:gridCol>
                <a:gridCol w="1979271">
                  <a:extLst>
                    <a:ext uri="{9D8B030D-6E8A-4147-A177-3AD203B41FA5}">
                      <a16:colId xmlns:a16="http://schemas.microsoft.com/office/drawing/2014/main" val="237572041"/>
                    </a:ext>
                  </a:extLst>
                </a:gridCol>
              </a:tblGrid>
              <a:tr h="172912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Bacterial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(inulin/cellulose)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(responsiveness)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(baseline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dependence)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28567180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NK4A214 group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3.20E-04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1311478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Desulfovibrio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5.79E-04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5.26E-03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0308412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[Clostridium]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leptum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4.63E-02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91821177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Bacteroides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2.96E-05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6737272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Alloprevotella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27609996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Lachnospiraceae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NK4A136 group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83734272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Mouse-gut-metagenome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3.44E-03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5655660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Alistipes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shahii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3.64E+00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61691197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acidifaciens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70311259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caecimuris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4.67E+00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1.11E-03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2.79E-02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520174458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Faecalibaculum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91952142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Christensenella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sp. Marseille-P2437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66775901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Prevotellaceae UCG-001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2786648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Muribaculaceae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7.97E+00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53514959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Bacteria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5545344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Parasutterella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9.54E+00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7.51E-05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101939465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Gastranaerophilales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1.04E+01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6.24E-03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3.60E-04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9961863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Muribaculum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1.09E+01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617868671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Akkermansia muciniphila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83414544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Bifidobacterium choerinum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1.48E+01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2.71E-02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610148725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Tannerellaceae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1.58E+01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7838137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uniformis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6.08E-03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70886919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Coriobacteriaceae UCG-002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072194212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Frisingicoccus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8.82E+01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4.24E-02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4.20E-03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72233649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3E4A2C9-5F00-2D47-98BA-9A928CD11B8C}"/>
              </a:ext>
            </a:extLst>
          </p:cNvPr>
          <p:cNvSpPr txBox="1"/>
          <p:nvPr/>
        </p:nvSpPr>
        <p:spPr>
          <a:xfrm>
            <a:off x="109957" y="96650"/>
            <a:ext cx="859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Which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species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are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inulin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responders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(primary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degraders)?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61DEFAB-2D98-8347-8FB9-3747A6A90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18075"/>
              </p:ext>
            </p:extLst>
          </p:nvPr>
        </p:nvGraphicFramePr>
        <p:xfrm>
          <a:off x="561370" y="795351"/>
          <a:ext cx="7697166" cy="5884008"/>
        </p:xfrm>
        <a:graphic>
          <a:graphicData uri="http://schemas.openxmlformats.org/drawingml/2006/table">
            <a:tbl>
              <a:tblPr firstRow="1" firstCol="1" bandRow="1">
                <a:tableStyleId>{17292A2E-F333-43FB-9621-5CBBE7FDCDCB}</a:tableStyleId>
              </a:tblPr>
              <a:tblGrid>
                <a:gridCol w="2511708">
                  <a:extLst>
                    <a:ext uri="{9D8B030D-6E8A-4147-A177-3AD203B41FA5}">
                      <a16:colId xmlns:a16="http://schemas.microsoft.com/office/drawing/2014/main" val="3478692375"/>
                    </a:ext>
                  </a:extLst>
                </a:gridCol>
                <a:gridCol w="1591518">
                  <a:extLst>
                    <a:ext uri="{9D8B030D-6E8A-4147-A177-3AD203B41FA5}">
                      <a16:colId xmlns:a16="http://schemas.microsoft.com/office/drawing/2014/main" val="3635474562"/>
                    </a:ext>
                  </a:extLst>
                </a:gridCol>
                <a:gridCol w="1614669">
                  <a:extLst>
                    <a:ext uri="{9D8B030D-6E8A-4147-A177-3AD203B41FA5}">
                      <a16:colId xmlns:a16="http://schemas.microsoft.com/office/drawing/2014/main" val="627256411"/>
                    </a:ext>
                  </a:extLst>
                </a:gridCol>
                <a:gridCol w="1979271">
                  <a:extLst>
                    <a:ext uri="{9D8B030D-6E8A-4147-A177-3AD203B41FA5}">
                      <a16:colId xmlns:a16="http://schemas.microsoft.com/office/drawing/2014/main" val="237572041"/>
                    </a:ext>
                  </a:extLst>
                </a:gridCol>
              </a:tblGrid>
              <a:tr h="172912">
                <a:tc>
                  <a:txBody>
                    <a:bodyPr/>
                    <a:lstStyle/>
                    <a:p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Bacterial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species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old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change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(inulin/cellulose)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(responsiveness)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(baseline</a:t>
                      </a:r>
                      <a:r>
                        <a:rPr lang="zh-CN" altLang="en-US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dependence)</a:t>
                      </a:r>
                      <a:endParaRPr lang="en-US" sz="1200" b="1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28567180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NK4A214 group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1.02E+00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3.20E-04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1311478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Desulfovibrio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1.10E+00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5.79E-04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5.26E-03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0308412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[Clostridium]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leptum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1.85E+00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4.63E-02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8.03E-03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91821177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Bacteroides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2.30E+00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4.97E-03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2.96E-05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6737272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Alloprevotella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2.41E+00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2.03E-03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2.78E-03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27609996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Lachnospiraceae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NK4A136 group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1.49E-02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83734272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Mouse-gut-metagenome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2.88E-02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3.44E-03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5655660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Alistipes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shahii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3.64E+00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461691197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</a:t>
                      </a:r>
                      <a:r>
                        <a:rPr lang="en-US" sz="1050" b="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acidifaciens</a:t>
                      </a:r>
                      <a:endParaRPr lang="en-US" sz="105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70311259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caecimuris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4.67E+00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1.11E-03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2.79E-02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520174458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Faecalibaculum</a:t>
                      </a:r>
                      <a:endParaRPr lang="en-US" sz="105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91952142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Christensenella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sp. Marseille-P2437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3.33E-02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66775901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Prevotellaceae UCG-001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6.68E+00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5.96E-04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2786648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Muribaculaceae</a:t>
                      </a:r>
                      <a:endParaRPr lang="en-US" sz="105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7.97E+00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535149594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Bacteria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8.58E+00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8.37E-04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55453443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Parasutterella</a:t>
                      </a:r>
                      <a:endParaRPr lang="en-US" sz="1050" b="0" dirty="0"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9.54E+00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7.51E-05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101939465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Gastranaerophilales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1.04E+01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6.24E-03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3.60E-04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2999618630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Muribaculum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1.09E+01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2.85E-03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617868671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Akkermansia muciniphila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83414544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Bifidobacterium choerinum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1.48E+01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2.71E-02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3.30E-04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610148725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Tannerellaceae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1.58E+01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9.65E-06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378381376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Bacteroides uniformis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4.46E+01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6.08E-03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4.51E-03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270886919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Coriobacteriaceae UCG-002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5.16E+01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2.17E-05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5.85E-06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1072194212"/>
                  </a:ext>
                </a:extLst>
              </a:tr>
              <a:tr h="229927">
                <a:tc>
                  <a:txBody>
                    <a:bodyPr/>
                    <a:lstStyle/>
                    <a:p>
                      <a:r>
                        <a:rPr lang="en-US" sz="105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Un. </a:t>
                      </a:r>
                      <a:r>
                        <a:rPr lang="en-US" sz="1050" b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Frisingicoccus</a:t>
                      </a:r>
                      <a:endParaRPr lang="en-US" sz="1050" b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8.82E+01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4.24E-02</a:t>
                      </a:r>
                    </a:p>
                  </a:txBody>
                  <a:tcPr marL="19370" marR="1937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4.20E-03</a:t>
                      </a:r>
                    </a:p>
                  </a:txBody>
                  <a:tcPr marL="19370" marR="19370" marT="0" marB="0" anchor="ctr"/>
                </a:tc>
                <a:extLst>
                  <a:ext uri="{0D108BD9-81ED-4DB2-BD59-A6C34878D82A}">
                    <a16:rowId xmlns:a16="http://schemas.microsoft.com/office/drawing/2014/main" val="7223364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8930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E8CE2C2-BCB5-0544-8E6B-EB046D286746}"/>
              </a:ext>
            </a:extLst>
          </p:cNvPr>
          <p:cNvSpPr txBox="1"/>
          <p:nvPr/>
        </p:nvSpPr>
        <p:spPr>
          <a:xfrm>
            <a:off x="107863" y="113755"/>
            <a:ext cx="706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Ecology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transforms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variability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from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start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to</a:t>
            </a:r>
            <a:r>
              <a:rPr lang="zh-CN" altLang="en-US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u="sng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end</a:t>
            </a:r>
            <a:endParaRPr lang="en-US" sz="2400" b="1" u="sng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C7D0C4B9-EF52-4A49-A0B8-D7041B1F3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574" y="3035815"/>
            <a:ext cx="2566461" cy="247140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FB8DA7F-846F-DA4B-B70B-32841DDADD57}"/>
              </a:ext>
            </a:extLst>
          </p:cNvPr>
          <p:cNvGrpSpPr/>
          <p:nvPr/>
        </p:nvGrpSpPr>
        <p:grpSpPr>
          <a:xfrm>
            <a:off x="5552191" y="2512594"/>
            <a:ext cx="3525570" cy="1088301"/>
            <a:chOff x="567836" y="3605732"/>
            <a:chExt cx="3251618" cy="98665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C28EE8-E98F-004E-A876-1CD9FBA714C9}"/>
                </a:ext>
              </a:extLst>
            </p:cNvPr>
            <p:cNvSpPr/>
            <p:nvPr/>
          </p:nvSpPr>
          <p:spPr>
            <a:xfrm>
              <a:off x="1710698" y="4201132"/>
              <a:ext cx="965895" cy="39125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E13650-21F2-9948-914B-5197E93FCBD5}"/>
                </a:ext>
              </a:extLst>
            </p:cNvPr>
            <p:cNvSpPr txBox="1"/>
            <p:nvPr/>
          </p:nvSpPr>
          <p:spPr>
            <a:xfrm>
              <a:off x="567836" y="3605732"/>
              <a:ext cx="3251618" cy="4743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Confirmed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by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reanalyzing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data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from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 err="1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Chijiiwa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et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al.,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Microbiome</a:t>
              </a:r>
              <a:r>
                <a:rPr lang="zh-CN" altLang="en-US" sz="1400" dirty="0">
                  <a:solidFill>
                    <a:srgbClr val="FF0000"/>
                  </a:solidFill>
                  <a:latin typeface="Verdana" panose="020B0604030504040204" pitchFamily="34" charset="0"/>
                  <a:cs typeface="Verdana" panose="020B0604030504040204" pitchFamily="34" charset="0"/>
                </a:rPr>
                <a:t> </a:t>
              </a:r>
              <a:r>
                <a:rPr lang="en-US" altLang="zh-CN" sz="1400" dirty="0">
                  <a:solidFill>
                    <a:srgbClr val="FF0000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Verdana" panose="020B0604030504040204" pitchFamily="34" charset="0"/>
                </a:rPr>
                <a:t>(2020)</a:t>
              </a:r>
              <a:endParaRPr lang="en-US" sz="14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endParaRPr>
            </a:p>
          </p:txBody>
        </p:sp>
      </p:grp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39710F0-9072-6D4C-9957-6D37CA0848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25" y="3989839"/>
            <a:ext cx="4551008" cy="2471408"/>
          </a:xfrm>
          <a:prstGeom prst="rect">
            <a:avLst/>
          </a:prstGeom>
        </p:spPr>
      </p:pic>
      <p:pic>
        <p:nvPicPr>
          <p:cNvPr id="24" name="Picture 2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B98EB93-98DA-7941-A9BC-EF8C86EE4F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596" y="964364"/>
            <a:ext cx="4770869" cy="263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3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{31BBCAF2-AF98-F34A-A130-79920FF62A93}tf10001063</Template>
  <TotalTime>2743</TotalTime>
  <Words>827</Words>
  <Application>Microsoft Macintosh PowerPoint</Application>
  <PresentationFormat>On-screen Show (4:3)</PresentationFormat>
  <Paragraphs>254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Verdana</vt:lpstr>
      <vt:lpstr>Office Theme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Liao, Chen/Sloan Kettering Institute</dc:creator>
  <cp:lastModifiedBy>Liao, Chen/Sloan Kettering Institute</cp:lastModifiedBy>
  <cp:revision>300</cp:revision>
  <dcterms:created xsi:type="dcterms:W3CDTF">2021-04-03T01:18:12Z</dcterms:created>
  <dcterms:modified xsi:type="dcterms:W3CDTF">2021-04-05T17:40:26Z</dcterms:modified>
</cp:coreProperties>
</file>